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65F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65F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65F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297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625" y="6858000"/>
                </a:lnTo>
                <a:lnTo>
                  <a:pt x="476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2688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136" y="6858000"/>
                </a:lnTo>
                <a:lnTo>
                  <a:pt x="31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1000" y="0"/>
            <a:ext cx="445134" cy="6858000"/>
          </a:xfrm>
          <a:custGeom>
            <a:avLst/>
            <a:gdLst/>
            <a:ahLst/>
            <a:cxnLst/>
            <a:rect l="l" t="t" r="r" b="b"/>
            <a:pathLst>
              <a:path w="445134" h="6858000">
                <a:moveTo>
                  <a:pt x="0" y="6858000"/>
                </a:moveTo>
                <a:lnTo>
                  <a:pt x="444538" y="6858000"/>
                </a:lnTo>
                <a:lnTo>
                  <a:pt x="44453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6339" y="0"/>
            <a:ext cx="104775" cy="6858000"/>
          </a:xfrm>
          <a:custGeom>
            <a:avLst/>
            <a:gdLst/>
            <a:ahLst/>
            <a:cxnLst/>
            <a:rect l="l" t="t" r="r" b="b"/>
            <a:pathLst>
              <a:path w="104775" h="6858000">
                <a:moveTo>
                  <a:pt x="0" y="6858000"/>
                </a:moveTo>
                <a:lnTo>
                  <a:pt x="104664" y="6858000"/>
                </a:lnTo>
                <a:lnTo>
                  <a:pt x="1046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723" y="6858000"/>
                </a:lnTo>
                <a:lnTo>
                  <a:pt x="15072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41323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876" y="6858000"/>
                </a:lnTo>
                <a:lnTo>
                  <a:pt x="7787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634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15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858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7999"/>
                </a:moveTo>
                <a:lnTo>
                  <a:pt x="57150" y="6857999"/>
                </a:lnTo>
                <a:lnTo>
                  <a:pt x="5715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25538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7999"/>
                </a:moveTo>
                <a:lnTo>
                  <a:pt x="57150" y="6857999"/>
                </a:lnTo>
                <a:lnTo>
                  <a:pt x="5715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72669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525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12533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29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09104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429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573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62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60" y="1776"/>
                </a:lnTo>
                <a:lnTo>
                  <a:pt x="551986" y="7021"/>
                </a:lnTo>
                <a:lnTo>
                  <a:pt x="505702" y="15611"/>
                </a:lnTo>
                <a:lnTo>
                  <a:pt x="460633" y="27419"/>
                </a:lnTo>
                <a:lnTo>
                  <a:pt x="416905" y="42321"/>
                </a:lnTo>
                <a:lnTo>
                  <a:pt x="374643" y="60191"/>
                </a:lnTo>
                <a:lnTo>
                  <a:pt x="333972" y="80905"/>
                </a:lnTo>
                <a:lnTo>
                  <a:pt x="295017" y="104337"/>
                </a:lnTo>
                <a:lnTo>
                  <a:pt x="257904" y="130362"/>
                </a:lnTo>
                <a:lnTo>
                  <a:pt x="222758" y="158854"/>
                </a:lnTo>
                <a:lnTo>
                  <a:pt x="189704" y="189690"/>
                </a:lnTo>
                <a:lnTo>
                  <a:pt x="158867" y="222743"/>
                </a:lnTo>
                <a:lnTo>
                  <a:pt x="130373" y="257888"/>
                </a:lnTo>
                <a:lnTo>
                  <a:pt x="104346" y="295001"/>
                </a:lnTo>
                <a:lnTo>
                  <a:pt x="80913" y="333955"/>
                </a:lnTo>
                <a:lnTo>
                  <a:pt x="60197" y="374626"/>
                </a:lnTo>
                <a:lnTo>
                  <a:pt x="42325" y="416889"/>
                </a:lnTo>
                <a:lnTo>
                  <a:pt x="27422" y="460619"/>
                </a:lnTo>
                <a:lnTo>
                  <a:pt x="15612" y="505690"/>
                </a:lnTo>
                <a:lnTo>
                  <a:pt x="7022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2" y="743422"/>
                </a:lnTo>
                <a:lnTo>
                  <a:pt x="15612" y="789709"/>
                </a:lnTo>
                <a:lnTo>
                  <a:pt x="27422" y="834780"/>
                </a:lnTo>
                <a:lnTo>
                  <a:pt x="42325" y="878510"/>
                </a:lnTo>
                <a:lnTo>
                  <a:pt x="60197" y="920773"/>
                </a:lnTo>
                <a:lnTo>
                  <a:pt x="80913" y="961444"/>
                </a:lnTo>
                <a:lnTo>
                  <a:pt x="104346" y="1000398"/>
                </a:lnTo>
                <a:lnTo>
                  <a:pt x="130373" y="1037511"/>
                </a:lnTo>
                <a:lnTo>
                  <a:pt x="158867" y="1072656"/>
                </a:lnTo>
                <a:lnTo>
                  <a:pt x="189704" y="1105709"/>
                </a:lnTo>
                <a:lnTo>
                  <a:pt x="222758" y="1136545"/>
                </a:lnTo>
                <a:lnTo>
                  <a:pt x="257904" y="1165037"/>
                </a:lnTo>
                <a:lnTo>
                  <a:pt x="295017" y="1191062"/>
                </a:lnTo>
                <a:lnTo>
                  <a:pt x="333972" y="1214494"/>
                </a:lnTo>
                <a:lnTo>
                  <a:pt x="374643" y="1235208"/>
                </a:lnTo>
                <a:lnTo>
                  <a:pt x="416905" y="1253078"/>
                </a:lnTo>
                <a:lnTo>
                  <a:pt x="460633" y="1267980"/>
                </a:lnTo>
                <a:lnTo>
                  <a:pt x="505702" y="1279788"/>
                </a:lnTo>
                <a:lnTo>
                  <a:pt x="551986" y="1288378"/>
                </a:lnTo>
                <a:lnTo>
                  <a:pt x="599360" y="1293623"/>
                </a:lnTo>
                <a:lnTo>
                  <a:pt x="647700" y="1295400"/>
                </a:lnTo>
                <a:lnTo>
                  <a:pt x="696044" y="1293623"/>
                </a:lnTo>
                <a:lnTo>
                  <a:pt x="743422" y="1288378"/>
                </a:lnTo>
                <a:lnTo>
                  <a:pt x="789709" y="1279788"/>
                </a:lnTo>
                <a:lnTo>
                  <a:pt x="834780" y="1267980"/>
                </a:lnTo>
                <a:lnTo>
                  <a:pt x="878510" y="1253078"/>
                </a:lnTo>
                <a:lnTo>
                  <a:pt x="920773" y="1235208"/>
                </a:lnTo>
                <a:lnTo>
                  <a:pt x="961444" y="1214494"/>
                </a:lnTo>
                <a:lnTo>
                  <a:pt x="1000398" y="1191062"/>
                </a:lnTo>
                <a:lnTo>
                  <a:pt x="1037511" y="1165037"/>
                </a:lnTo>
                <a:lnTo>
                  <a:pt x="1072656" y="1136545"/>
                </a:lnTo>
                <a:lnTo>
                  <a:pt x="1105709" y="1105709"/>
                </a:lnTo>
                <a:lnTo>
                  <a:pt x="1136545" y="1072656"/>
                </a:lnTo>
                <a:lnTo>
                  <a:pt x="1165037" y="1037511"/>
                </a:lnTo>
                <a:lnTo>
                  <a:pt x="1191062" y="1000398"/>
                </a:lnTo>
                <a:lnTo>
                  <a:pt x="1214494" y="961444"/>
                </a:lnTo>
                <a:lnTo>
                  <a:pt x="1235208" y="920773"/>
                </a:lnTo>
                <a:lnTo>
                  <a:pt x="1253078" y="878510"/>
                </a:lnTo>
                <a:lnTo>
                  <a:pt x="1267980" y="834780"/>
                </a:lnTo>
                <a:lnTo>
                  <a:pt x="1279788" y="789709"/>
                </a:lnTo>
                <a:lnTo>
                  <a:pt x="1288378" y="743422"/>
                </a:lnTo>
                <a:lnTo>
                  <a:pt x="1293623" y="696044"/>
                </a:lnTo>
                <a:lnTo>
                  <a:pt x="1295400" y="647700"/>
                </a:lnTo>
                <a:lnTo>
                  <a:pt x="1293623" y="599355"/>
                </a:lnTo>
                <a:lnTo>
                  <a:pt x="1288378" y="551977"/>
                </a:lnTo>
                <a:lnTo>
                  <a:pt x="1279788" y="505690"/>
                </a:lnTo>
                <a:lnTo>
                  <a:pt x="1267980" y="460619"/>
                </a:lnTo>
                <a:lnTo>
                  <a:pt x="1253078" y="416889"/>
                </a:lnTo>
                <a:lnTo>
                  <a:pt x="1235208" y="374626"/>
                </a:lnTo>
                <a:lnTo>
                  <a:pt x="1214494" y="333955"/>
                </a:lnTo>
                <a:lnTo>
                  <a:pt x="1191062" y="295001"/>
                </a:lnTo>
                <a:lnTo>
                  <a:pt x="1165037" y="257888"/>
                </a:lnTo>
                <a:lnTo>
                  <a:pt x="1136545" y="222743"/>
                </a:lnTo>
                <a:lnTo>
                  <a:pt x="1105709" y="189690"/>
                </a:lnTo>
                <a:lnTo>
                  <a:pt x="1072656" y="158854"/>
                </a:lnTo>
                <a:lnTo>
                  <a:pt x="1037511" y="130362"/>
                </a:lnTo>
                <a:lnTo>
                  <a:pt x="1000398" y="104337"/>
                </a:lnTo>
                <a:lnTo>
                  <a:pt x="961444" y="80905"/>
                </a:lnTo>
                <a:lnTo>
                  <a:pt x="920773" y="60191"/>
                </a:lnTo>
                <a:lnTo>
                  <a:pt x="878510" y="42321"/>
                </a:lnTo>
                <a:lnTo>
                  <a:pt x="834780" y="27419"/>
                </a:lnTo>
                <a:lnTo>
                  <a:pt x="789709" y="15611"/>
                </a:lnTo>
                <a:lnTo>
                  <a:pt x="743422" y="7021"/>
                </a:lnTo>
                <a:lnTo>
                  <a:pt x="696044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309624" y="4866766"/>
            <a:ext cx="641985" cy="641350"/>
          </a:xfrm>
          <a:custGeom>
            <a:avLst/>
            <a:gdLst/>
            <a:ahLst/>
            <a:cxnLst/>
            <a:rect l="l" t="t" r="r" b="b"/>
            <a:pathLst>
              <a:path w="641985" h="641350">
                <a:moveTo>
                  <a:pt x="320675" y="0"/>
                </a:moveTo>
                <a:lnTo>
                  <a:pt x="273302" y="3475"/>
                </a:lnTo>
                <a:lnTo>
                  <a:pt x="228083" y="13572"/>
                </a:lnTo>
                <a:lnTo>
                  <a:pt x="185515" y="29794"/>
                </a:lnTo>
                <a:lnTo>
                  <a:pt x="146093" y="51647"/>
                </a:lnTo>
                <a:lnTo>
                  <a:pt x="110315" y="78635"/>
                </a:lnTo>
                <a:lnTo>
                  <a:pt x="78678" y="110263"/>
                </a:lnTo>
                <a:lnTo>
                  <a:pt x="51679" y="146037"/>
                </a:lnTo>
                <a:lnTo>
                  <a:pt x="29815" y="185460"/>
                </a:lnTo>
                <a:lnTo>
                  <a:pt x="13582" y="228037"/>
                </a:lnTo>
                <a:lnTo>
                  <a:pt x="3478" y="273274"/>
                </a:lnTo>
                <a:lnTo>
                  <a:pt x="0" y="320674"/>
                </a:lnTo>
                <a:lnTo>
                  <a:pt x="3478" y="368075"/>
                </a:lnTo>
                <a:lnTo>
                  <a:pt x="13582" y="413312"/>
                </a:lnTo>
                <a:lnTo>
                  <a:pt x="29815" y="455889"/>
                </a:lnTo>
                <a:lnTo>
                  <a:pt x="51679" y="495312"/>
                </a:lnTo>
                <a:lnTo>
                  <a:pt x="78678" y="531086"/>
                </a:lnTo>
                <a:lnTo>
                  <a:pt x="110315" y="562714"/>
                </a:lnTo>
                <a:lnTo>
                  <a:pt x="146093" y="589702"/>
                </a:lnTo>
                <a:lnTo>
                  <a:pt x="185515" y="611555"/>
                </a:lnTo>
                <a:lnTo>
                  <a:pt x="228083" y="627777"/>
                </a:lnTo>
                <a:lnTo>
                  <a:pt x="273302" y="637874"/>
                </a:lnTo>
                <a:lnTo>
                  <a:pt x="320675" y="641349"/>
                </a:lnTo>
                <a:lnTo>
                  <a:pt x="368078" y="637874"/>
                </a:lnTo>
                <a:lnTo>
                  <a:pt x="413323" y="627777"/>
                </a:lnTo>
                <a:lnTo>
                  <a:pt x="455913" y="611555"/>
                </a:lnTo>
                <a:lnTo>
                  <a:pt x="495351" y="589702"/>
                </a:lnTo>
                <a:lnTo>
                  <a:pt x="531141" y="562714"/>
                </a:lnTo>
                <a:lnTo>
                  <a:pt x="562786" y="531086"/>
                </a:lnTo>
                <a:lnTo>
                  <a:pt x="589791" y="495312"/>
                </a:lnTo>
                <a:lnTo>
                  <a:pt x="611659" y="455889"/>
                </a:lnTo>
                <a:lnTo>
                  <a:pt x="627893" y="413312"/>
                </a:lnTo>
                <a:lnTo>
                  <a:pt x="637998" y="368075"/>
                </a:lnTo>
                <a:lnTo>
                  <a:pt x="641476" y="320674"/>
                </a:lnTo>
                <a:lnTo>
                  <a:pt x="637998" y="273274"/>
                </a:lnTo>
                <a:lnTo>
                  <a:pt x="627893" y="228037"/>
                </a:lnTo>
                <a:lnTo>
                  <a:pt x="611659" y="185460"/>
                </a:lnTo>
                <a:lnTo>
                  <a:pt x="589791" y="146037"/>
                </a:lnTo>
                <a:lnTo>
                  <a:pt x="562786" y="110263"/>
                </a:lnTo>
                <a:lnTo>
                  <a:pt x="531141" y="78635"/>
                </a:lnTo>
                <a:lnTo>
                  <a:pt x="495351" y="51647"/>
                </a:lnTo>
                <a:lnTo>
                  <a:pt x="455913" y="29794"/>
                </a:lnTo>
                <a:lnTo>
                  <a:pt x="413323" y="13572"/>
                </a:lnTo>
                <a:lnTo>
                  <a:pt x="368078" y="3475"/>
                </a:lnTo>
                <a:lnTo>
                  <a:pt x="32067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91082" y="5500623"/>
            <a:ext cx="137159" cy="137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664207" y="57881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7160" y="0"/>
                </a:move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60"/>
                </a:lnTo>
                <a:lnTo>
                  <a:pt x="6998" y="180514"/>
                </a:lnTo>
                <a:lnTo>
                  <a:pt x="26481" y="218166"/>
                </a:lnTo>
                <a:lnTo>
                  <a:pt x="56180" y="247857"/>
                </a:lnTo>
                <a:lnTo>
                  <a:pt x="93829" y="267327"/>
                </a:lnTo>
                <a:lnTo>
                  <a:pt x="137160" y="274320"/>
                </a:lnTo>
                <a:lnTo>
                  <a:pt x="180490" y="267327"/>
                </a:lnTo>
                <a:lnTo>
                  <a:pt x="218139" y="247857"/>
                </a:lnTo>
                <a:lnTo>
                  <a:pt x="247838" y="218166"/>
                </a:lnTo>
                <a:lnTo>
                  <a:pt x="267321" y="180514"/>
                </a:lnTo>
                <a:lnTo>
                  <a:pt x="274319" y="137160"/>
                </a:lnTo>
                <a:lnTo>
                  <a:pt x="267321" y="93805"/>
                </a:lnTo>
                <a:lnTo>
                  <a:pt x="247838" y="56153"/>
                </a:lnTo>
                <a:lnTo>
                  <a:pt x="218139" y="26462"/>
                </a:lnTo>
                <a:lnTo>
                  <a:pt x="180490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60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18972" y="3691509"/>
            <a:ext cx="914399" cy="77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990088" y="3215639"/>
            <a:ext cx="31272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63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291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4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431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891666"/>
            <a:ext cx="807211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65F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200" y="533400"/>
            <a:ext cx="5871210" cy="22555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68985">
              <a:lnSpc>
                <a:spcPct val="100000"/>
              </a:lnSpc>
              <a:spcBef>
                <a:spcPts val="434"/>
              </a:spcBef>
            </a:pPr>
            <a:r>
              <a:rPr sz="1800" dirty="0" smtClean="0">
                <a:latin typeface="Arial"/>
                <a:cs typeface="Arial"/>
              </a:rPr>
              <a:t>WESTERN </a:t>
            </a:r>
            <a:r>
              <a:rPr sz="1800" spc="-5" dirty="0" smtClean="0">
                <a:latin typeface="Arial"/>
                <a:cs typeface="Arial"/>
              </a:rPr>
              <a:t>NUCLEAR,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INC.</a:t>
            </a: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sz="1800" b="1" spc="-10" dirty="0" smtClean="0">
                <a:solidFill>
                  <a:srgbClr val="565F6C"/>
                </a:solidFill>
                <a:latin typeface="Arial"/>
                <a:cs typeface="Arial"/>
              </a:rPr>
              <a:t>I</a:t>
            </a:r>
            <a:r>
              <a:rPr sz="1450" b="1" spc="-10" dirty="0" smtClean="0">
                <a:solidFill>
                  <a:srgbClr val="565F6C"/>
                </a:solidFill>
                <a:latin typeface="Arial"/>
                <a:cs typeface="Arial"/>
              </a:rPr>
              <a:t>NTERNSHIP </a:t>
            </a:r>
            <a:r>
              <a:rPr sz="1800" b="1" spc="-15" dirty="0" smtClean="0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sz="1450" b="1" spc="-15" dirty="0" smtClean="0">
                <a:solidFill>
                  <a:srgbClr val="565F6C"/>
                </a:solidFill>
                <a:latin typeface="Arial"/>
                <a:cs typeface="Arial"/>
              </a:rPr>
              <a:t>RAINING </a:t>
            </a:r>
            <a:r>
              <a:rPr sz="1800" b="1" spc="-20" dirty="0" smtClean="0">
                <a:solidFill>
                  <a:srgbClr val="565F6C"/>
                </a:solidFill>
                <a:latin typeface="Arial"/>
                <a:cs typeface="Arial"/>
              </a:rPr>
              <a:t>P</a:t>
            </a:r>
            <a:r>
              <a:rPr sz="1450" b="1" spc="-20" dirty="0" smtClean="0">
                <a:solidFill>
                  <a:srgbClr val="565F6C"/>
                </a:solidFill>
                <a:latin typeface="Arial"/>
                <a:cs typeface="Arial"/>
              </a:rPr>
              <a:t>ROGRAM </a:t>
            </a:r>
            <a:r>
              <a:rPr sz="1800" b="1" dirty="0" smtClean="0">
                <a:solidFill>
                  <a:srgbClr val="565F6C"/>
                </a:solidFill>
                <a:latin typeface="Arial"/>
                <a:cs typeface="Arial"/>
              </a:rPr>
              <a:t>- </a:t>
            </a:r>
            <a:r>
              <a:rPr sz="1800" b="1" spc="-25" dirty="0" smtClean="0">
                <a:solidFill>
                  <a:srgbClr val="565F6C"/>
                </a:solidFill>
                <a:latin typeface="Arial"/>
                <a:cs typeface="Arial"/>
              </a:rPr>
              <a:t>J</a:t>
            </a:r>
            <a:r>
              <a:rPr sz="1450" b="1" spc="-25" dirty="0" smtClean="0">
                <a:solidFill>
                  <a:srgbClr val="565F6C"/>
                </a:solidFill>
                <a:latin typeface="Arial"/>
                <a:cs typeface="Arial"/>
              </a:rPr>
              <a:t>ANUARY </a:t>
            </a:r>
            <a:r>
              <a:rPr sz="1800" b="1" spc="-5" dirty="0" smtClean="0">
                <a:solidFill>
                  <a:srgbClr val="565F6C"/>
                </a:solidFill>
                <a:latin typeface="Arial"/>
                <a:cs typeface="Arial"/>
              </a:rPr>
              <a:t>27 </a:t>
            </a:r>
            <a:r>
              <a:rPr sz="1800" b="1" dirty="0" smtClean="0">
                <a:solidFill>
                  <a:srgbClr val="565F6C"/>
                </a:solidFill>
                <a:latin typeface="Arial"/>
                <a:cs typeface="Arial"/>
              </a:rPr>
              <a:t>– </a:t>
            </a:r>
            <a:r>
              <a:rPr sz="1800" b="1" spc="-20" dirty="0" smtClean="0">
                <a:solidFill>
                  <a:srgbClr val="565F6C"/>
                </a:solidFill>
                <a:latin typeface="Arial"/>
                <a:cs typeface="Arial"/>
              </a:rPr>
              <a:t>F</a:t>
            </a:r>
            <a:r>
              <a:rPr sz="1450" b="1" spc="-20" dirty="0" smtClean="0">
                <a:solidFill>
                  <a:srgbClr val="565F6C"/>
                </a:solidFill>
                <a:latin typeface="Arial"/>
                <a:cs typeface="Arial"/>
              </a:rPr>
              <a:t>EBRUARY  </a:t>
            </a:r>
            <a:r>
              <a:rPr sz="1800" b="1" spc="-5" dirty="0" smtClean="0">
                <a:solidFill>
                  <a:srgbClr val="565F6C"/>
                </a:solidFill>
                <a:latin typeface="Arial"/>
                <a:cs typeface="Arial"/>
              </a:rPr>
              <a:t>14,</a:t>
            </a:r>
            <a:r>
              <a:rPr sz="1800" b="1" dirty="0" smtClean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565F6C"/>
                </a:solidFill>
                <a:latin typeface="Arial"/>
                <a:cs typeface="Arial"/>
              </a:rPr>
              <a:t>2020</a:t>
            </a:r>
            <a:endParaRPr sz="18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 smtClean="0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sz="1450" b="1" spc="-30" dirty="0" smtClean="0">
                <a:solidFill>
                  <a:srgbClr val="565F6C"/>
                </a:solidFill>
                <a:latin typeface="Arial"/>
                <a:cs typeface="Arial"/>
              </a:rPr>
              <a:t>DVANCES </a:t>
            </a:r>
            <a:r>
              <a:rPr sz="1450" b="1" spc="-10" dirty="0" smtClean="0">
                <a:solidFill>
                  <a:srgbClr val="565F6C"/>
                </a:solidFill>
                <a:latin typeface="Arial"/>
                <a:cs typeface="Arial"/>
              </a:rPr>
              <a:t>IN </a:t>
            </a:r>
            <a:r>
              <a:rPr sz="1800" b="1" spc="-15" dirty="0" smtClean="0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sz="1450" b="1" spc="-15" dirty="0" smtClean="0">
                <a:solidFill>
                  <a:srgbClr val="565F6C"/>
                </a:solidFill>
                <a:latin typeface="Arial"/>
                <a:cs typeface="Arial"/>
              </a:rPr>
              <a:t>UTONOMOUS </a:t>
            </a:r>
            <a:r>
              <a:rPr sz="1800" b="1" spc="-10" dirty="0" smtClean="0">
                <a:solidFill>
                  <a:srgbClr val="565F6C"/>
                </a:solidFill>
                <a:latin typeface="Arial"/>
                <a:cs typeface="Arial"/>
              </a:rPr>
              <a:t>D</a:t>
            </a:r>
            <a:r>
              <a:rPr sz="1450" b="1" spc="-10" dirty="0" smtClean="0">
                <a:solidFill>
                  <a:srgbClr val="565F6C"/>
                </a:solidFill>
                <a:latin typeface="Arial"/>
                <a:cs typeface="Arial"/>
              </a:rPr>
              <a:t>RILLING </a:t>
            </a:r>
            <a:r>
              <a:rPr sz="1450" b="1" spc="-15" dirty="0" smtClean="0">
                <a:solidFill>
                  <a:srgbClr val="565F6C"/>
                </a:solidFill>
                <a:latin typeface="Arial"/>
                <a:cs typeface="Arial"/>
              </a:rPr>
              <a:t>METHODS</a:t>
            </a:r>
            <a:r>
              <a:rPr sz="1450" b="1" spc="-220" dirty="0" smtClean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450" b="1" spc="-35" dirty="0" smtClean="0">
                <a:solidFill>
                  <a:srgbClr val="565F6C"/>
                </a:solidFill>
                <a:latin typeface="Arial"/>
                <a:cs typeface="Arial"/>
              </a:rPr>
              <a:t>AND</a:t>
            </a:r>
            <a:endParaRPr sz="145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30" dirty="0" smtClean="0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sz="1450" b="1" spc="-30" dirty="0" smtClean="0">
                <a:solidFill>
                  <a:srgbClr val="565F6C"/>
                </a:solidFill>
                <a:latin typeface="Arial"/>
                <a:cs typeface="Arial"/>
              </a:rPr>
              <a:t>OMPUTATIONAL </a:t>
            </a:r>
            <a:r>
              <a:rPr sz="1800" b="1" spc="-10" dirty="0" smtClean="0">
                <a:solidFill>
                  <a:srgbClr val="565F6C"/>
                </a:solidFill>
                <a:latin typeface="Arial"/>
                <a:cs typeface="Arial"/>
              </a:rPr>
              <a:t>S</a:t>
            </a:r>
            <a:r>
              <a:rPr sz="1450" b="1" spc="-10" dirty="0" smtClean="0">
                <a:solidFill>
                  <a:srgbClr val="565F6C"/>
                </a:solidFill>
                <a:latin typeface="Arial"/>
                <a:cs typeface="Arial"/>
              </a:rPr>
              <a:t>YSTEMS IN </a:t>
            </a:r>
            <a:r>
              <a:rPr sz="1800" b="1" spc="-10" dirty="0" smtClean="0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sz="1450" b="1" spc="-10" dirty="0" smtClean="0">
                <a:solidFill>
                  <a:srgbClr val="565F6C"/>
                </a:solidFill>
                <a:latin typeface="Arial"/>
                <a:cs typeface="Arial"/>
              </a:rPr>
              <a:t>PEN </a:t>
            </a:r>
            <a:r>
              <a:rPr sz="1800" b="1" spc="-20" dirty="0" smtClean="0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sz="1450" b="1" spc="-20" dirty="0" smtClean="0">
                <a:solidFill>
                  <a:srgbClr val="565F6C"/>
                </a:solidFill>
                <a:latin typeface="Arial"/>
                <a:cs typeface="Arial"/>
              </a:rPr>
              <a:t>AST</a:t>
            </a:r>
            <a:r>
              <a:rPr sz="1450" b="1" spc="229" dirty="0" smtClean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 smtClean="0">
                <a:solidFill>
                  <a:srgbClr val="565F6C"/>
                </a:solidFill>
                <a:latin typeface="Arial"/>
                <a:cs typeface="Arial"/>
              </a:rPr>
              <a:t>M</a:t>
            </a:r>
            <a:r>
              <a:rPr sz="1450" b="1" spc="-5" dirty="0" smtClean="0">
                <a:solidFill>
                  <a:srgbClr val="565F6C"/>
                </a:solidFill>
                <a:latin typeface="Arial"/>
                <a:cs typeface="Arial"/>
              </a:rPr>
              <a:t>INING</a:t>
            </a:r>
            <a:endParaRPr sz="145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b="1" spc="-5" dirty="0" smtClean="0">
                <a:solidFill>
                  <a:srgbClr val="565F6C"/>
                </a:solidFill>
                <a:latin typeface="Arial"/>
                <a:cs typeface="Arial"/>
              </a:rPr>
              <a:t>Invitation </a:t>
            </a:r>
            <a:r>
              <a:rPr sz="1400" b="1" dirty="0" smtClean="0">
                <a:solidFill>
                  <a:srgbClr val="565F6C"/>
                </a:solidFill>
                <a:latin typeface="Arial"/>
                <a:cs typeface="Arial"/>
              </a:rPr>
              <a:t>to </a:t>
            </a:r>
            <a:r>
              <a:rPr sz="1400" b="1" spc="-5" dirty="0" smtClean="0">
                <a:solidFill>
                  <a:srgbClr val="565F6C"/>
                </a:solidFill>
                <a:latin typeface="Arial"/>
                <a:cs typeface="Arial"/>
              </a:rPr>
              <a:t>Visit </a:t>
            </a:r>
            <a:r>
              <a:rPr sz="1400" b="1" dirty="0" smtClean="0">
                <a:solidFill>
                  <a:srgbClr val="565F6C"/>
                </a:solidFill>
                <a:latin typeface="Arial"/>
                <a:cs typeface="Arial"/>
              </a:rPr>
              <a:t>Mineral </a:t>
            </a:r>
            <a:r>
              <a:rPr sz="1400" b="1" spc="-5" dirty="0" smtClean="0">
                <a:solidFill>
                  <a:srgbClr val="565F6C"/>
                </a:solidFill>
                <a:latin typeface="Arial"/>
                <a:cs typeface="Arial"/>
              </a:rPr>
              <a:t>Operations </a:t>
            </a:r>
            <a:r>
              <a:rPr sz="1400" b="1" dirty="0" smtClean="0">
                <a:solidFill>
                  <a:srgbClr val="565F6C"/>
                </a:solidFill>
                <a:latin typeface="Arial"/>
                <a:cs typeface="Arial"/>
              </a:rPr>
              <a:t>&amp; </a:t>
            </a:r>
            <a:r>
              <a:rPr sz="1400" b="1" spc="-5" dirty="0" smtClean="0">
                <a:solidFill>
                  <a:srgbClr val="565F6C"/>
                </a:solidFill>
                <a:latin typeface="Arial"/>
                <a:cs typeface="Arial"/>
              </a:rPr>
              <a:t>Internship </a:t>
            </a:r>
            <a:r>
              <a:rPr sz="1400" b="1" spc="-15" dirty="0" smtClean="0">
                <a:solidFill>
                  <a:srgbClr val="565F6C"/>
                </a:solidFill>
                <a:latin typeface="Arial"/>
                <a:cs typeface="Arial"/>
              </a:rPr>
              <a:t>Training</a:t>
            </a:r>
            <a:r>
              <a:rPr sz="1400" b="1" spc="-215" dirty="0" smtClean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400" b="1" spc="-5" dirty="0" smtClean="0">
                <a:solidFill>
                  <a:srgbClr val="565F6C"/>
                </a:solidFill>
                <a:latin typeface="Arial"/>
                <a:cs typeface="Arial"/>
              </a:rPr>
              <a:t>for</a:t>
            </a:r>
            <a:endParaRPr sz="1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 err="1" smtClean="0">
                <a:solidFill>
                  <a:srgbClr val="565F6C"/>
                </a:solidFill>
                <a:latin typeface="Arial"/>
                <a:cs typeface="Arial"/>
              </a:rPr>
              <a:t>Nadezhda</a:t>
            </a:r>
            <a:r>
              <a:rPr sz="1400" b="1" spc="-35" dirty="0" smtClean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400" b="1" spc="-5" dirty="0" err="1" smtClean="0">
                <a:solidFill>
                  <a:srgbClr val="565F6C"/>
                </a:solidFill>
                <a:latin typeface="Arial"/>
                <a:cs typeface="Arial"/>
              </a:rPr>
              <a:t>Zhavoronkova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9400" y="3124200"/>
            <a:ext cx="3810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25806" y="43434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NUCLEAR, INC.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ОБУЧЕНИЯ СТАЖИРОВКИ - 27 ЯНВАРЯ - 14 ФЕВРАЛЯ 2020 ГОДА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В АВТОНОМНЫХ МЕТОДАХ БУРЕНИЯ 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Вычислительные системы в открытом горном деле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посетить тренинг по минеральным ресурсам и стажировке для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Жаворонкова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72119" cy="738664"/>
          </a:xfrm>
        </p:spPr>
        <p:txBody>
          <a:bodyPr/>
          <a:lstStyle/>
          <a:p>
            <a:r>
              <a:rPr lang="en-US" dirty="0"/>
              <a:t>Visiting WESTERN NUCWEAR Corporation quarries within </a:t>
            </a:r>
            <a:r>
              <a:rPr lang="en-US" dirty="0" smtClean="0"/>
              <a:t>Arizona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287" y="2043113"/>
            <a:ext cx="3962400" cy="2466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3755" y="2089845"/>
            <a:ext cx="4038601" cy="24497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1000" y="56388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565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карьеров корпорации WESTERN NUCWEAR в пределах штата Аризона</a:t>
            </a:r>
            <a:endParaRPr lang="ru-RU" sz="2400" dirty="0">
              <a:solidFill>
                <a:srgbClr val="565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7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00" y="1536700"/>
            <a:ext cx="4978400" cy="3733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2188" b="12895"/>
          <a:stretch/>
        </p:blipFill>
        <p:spPr>
          <a:xfrm>
            <a:off x="4724400" y="914400"/>
            <a:ext cx="3074458" cy="49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2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8601"/>
            <a:ext cx="7772400" cy="110799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study of the main electrical equipment of the quarries of the </a:t>
            </a:r>
            <a:r>
              <a:rPr lang="en-US" dirty="0" smtClean="0"/>
              <a:t>corporation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3300" y="1816100"/>
            <a:ext cx="4470399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5334000" cy="3343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3400" y="56388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565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основного электрооборудования карьеров корпорации </a:t>
            </a:r>
            <a:endParaRPr lang="ru-RU" sz="2400" dirty="0">
              <a:solidFill>
                <a:srgbClr val="565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62058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INTERNSHIP CURRICULA </a:t>
            </a:r>
            <a:r>
              <a:rPr sz="1800" dirty="0"/>
              <a:t>– </a:t>
            </a:r>
            <a:r>
              <a:rPr sz="1800" spc="-5" dirty="0"/>
              <a:t>CASE</a:t>
            </a:r>
            <a:r>
              <a:rPr sz="1800" spc="380" dirty="0"/>
              <a:t> </a:t>
            </a:r>
            <a:r>
              <a:rPr sz="1800" spc="-5" dirty="0"/>
              <a:t>STUDY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381000"/>
            <a:ext cx="8305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pc="-5" dirty="0" smtClean="0">
                <a:latin typeface="Arial"/>
                <a:cs typeface="Arial"/>
              </a:rPr>
              <a:t>Use </a:t>
            </a:r>
            <a:r>
              <a:rPr dirty="0" smtClean="0">
                <a:latin typeface="Arial"/>
                <a:cs typeface="Arial"/>
              </a:rPr>
              <a:t>of </a:t>
            </a:r>
            <a:r>
              <a:rPr spc="-5" dirty="0" smtClean="0">
                <a:latin typeface="Arial"/>
                <a:cs typeface="Arial"/>
              </a:rPr>
              <a:t>Autonomous </a:t>
            </a:r>
            <a:r>
              <a:rPr dirty="0" smtClean="0">
                <a:latin typeface="Arial"/>
                <a:cs typeface="Arial"/>
              </a:rPr>
              <a:t>Mine </a:t>
            </a:r>
            <a:r>
              <a:rPr spc="-5" dirty="0" smtClean="0">
                <a:latin typeface="Arial"/>
                <a:cs typeface="Arial"/>
              </a:rPr>
              <a:t>Drilling Systems </a:t>
            </a:r>
            <a:r>
              <a:rPr dirty="0" smtClean="0">
                <a:latin typeface="Arial"/>
                <a:cs typeface="Arial"/>
              </a:rPr>
              <a:t>to  Improve </a:t>
            </a:r>
            <a:r>
              <a:rPr spc="-5" dirty="0" smtClean="0">
                <a:latin typeface="Arial"/>
                <a:cs typeface="Arial"/>
              </a:rPr>
              <a:t>Blast Pattern </a:t>
            </a:r>
            <a:r>
              <a:rPr dirty="0" smtClean="0">
                <a:latin typeface="Arial"/>
                <a:cs typeface="Arial"/>
              </a:rPr>
              <a:t>&amp; </a:t>
            </a:r>
            <a:r>
              <a:rPr spc="-5" dirty="0" smtClean="0">
                <a:solidFill>
                  <a:srgbClr val="565F6C"/>
                </a:solidFill>
                <a:latin typeface="Arial"/>
                <a:cs typeface="Arial"/>
              </a:rPr>
              <a:t>Fragmentation</a:t>
            </a:r>
            <a:r>
              <a:rPr spc="-5" dirty="0" smtClean="0">
                <a:latin typeface="Arial"/>
                <a:cs typeface="Arial"/>
              </a:rPr>
              <a:t> in </a:t>
            </a:r>
            <a:r>
              <a:rPr dirty="0" smtClean="0">
                <a:latin typeface="Arial"/>
                <a:cs typeface="Arial"/>
              </a:rPr>
              <a:t>Open Pit  </a:t>
            </a:r>
            <a:r>
              <a:rPr spc="-5" dirty="0" smtClean="0">
                <a:latin typeface="Arial"/>
                <a:cs typeface="Arial"/>
              </a:rPr>
              <a:t>Mining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04961" y="5755208"/>
            <a:ext cx="463550" cy="46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143000"/>
            <a:ext cx="3352800" cy="1926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000" y="3200400"/>
            <a:ext cx="38862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1143000"/>
            <a:ext cx="38862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" y="3276600"/>
            <a:ext cx="3244850" cy="1825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486400"/>
            <a:ext cx="769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СЛУЖБА СТАЖИРОВКИ – ОБУЧЕНИЕ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автономных систем бурения шахт для улучшения структуры взрыва и фрагментации при разработке карьеров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2047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C</a:t>
            </a:r>
            <a:r>
              <a:rPr spc="-5" dirty="0"/>
              <a:t>ASE</a:t>
            </a:r>
            <a:r>
              <a:rPr spc="100" dirty="0"/>
              <a:t> </a:t>
            </a:r>
            <a:r>
              <a:rPr spc="-5" dirty="0"/>
              <a:t>STUDY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8204961" y="5755208"/>
            <a:ext cx="463550" cy="46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914400"/>
            <a:ext cx="28194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Use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Central Computational Control/Global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Positional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Systems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Autonomous Mine Drilling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Fragmentation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200" y="3505200"/>
            <a:ext cx="3200400" cy="2752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3200400"/>
            <a:ext cx="1981200" cy="132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2800" y="4800600"/>
            <a:ext cx="1677454" cy="1828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3505200"/>
            <a:ext cx="2133600" cy="2777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5257800" y="76200"/>
            <a:ext cx="1953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65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solidFill>
                  <a:srgbClr val="565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БУЧЕНИЕ</a:t>
            </a:r>
            <a:endParaRPr lang="ru-RU" sz="2400" dirty="0">
              <a:solidFill>
                <a:srgbClr val="565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7800" y="9144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центрального вычислительного контроля / глобального позиционирования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для автономного бурения и дробления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2047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C</a:t>
            </a:r>
            <a:r>
              <a:rPr spc="-5" dirty="0"/>
              <a:t>ASE</a:t>
            </a:r>
            <a:r>
              <a:rPr spc="100" dirty="0"/>
              <a:t> </a:t>
            </a:r>
            <a:r>
              <a:rPr spc="-5" dirty="0"/>
              <a:t>STUDY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8204961" y="5755208"/>
            <a:ext cx="463550" cy="46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1219200"/>
            <a:ext cx="266446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265" algn="l"/>
              </a:tabLst>
            </a:pPr>
            <a:r>
              <a:rPr sz="1800" spc="-5" dirty="0">
                <a:latin typeface="Arial"/>
                <a:cs typeface="Arial"/>
              </a:rPr>
              <a:t>Advanced methods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 err="1" smtClean="0">
                <a:latin typeface="Arial"/>
                <a:cs typeface="Arial"/>
              </a:rPr>
              <a:t>Programmabl</a:t>
            </a:r>
            <a:endParaRPr lang="en-US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265" algn="l"/>
              </a:tabLst>
            </a:pPr>
            <a:r>
              <a:rPr sz="1800" spc="-5" dirty="0" smtClean="0">
                <a:latin typeface="Arial"/>
                <a:cs typeface="Arial"/>
              </a:rPr>
              <a:t>Electrical</a:t>
            </a:r>
            <a:r>
              <a:rPr sz="1800" spc="-3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Control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systems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Autonomous Mine Drilling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Equipment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276600"/>
            <a:ext cx="1914525" cy="1581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8400" y="3048000"/>
            <a:ext cx="3448050" cy="2066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0" y="2895600"/>
            <a:ext cx="2209800" cy="2324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1143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Расширенные методы в программируемом электрическом управлении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для автономного бурового оборудования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5334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БУЧЕНИЕ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153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Visiting WESTERN NUCWEAR Corporation quarries within Arizona</vt:lpstr>
      <vt:lpstr>Презентация PowerPoint</vt:lpstr>
      <vt:lpstr>The study of the main electrical equipment of the quarries of the corporation </vt:lpstr>
      <vt:lpstr>INTERNSHIP CURRICULA – CASE STUDY</vt:lpstr>
      <vt:lpstr>CASE STUDY</vt:lpstr>
      <vt:lpstr>CASE STUDY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</dc:creator>
  <cp:lastModifiedBy>vit</cp:lastModifiedBy>
  <cp:revision>6</cp:revision>
  <dcterms:created xsi:type="dcterms:W3CDTF">2020-03-10T11:14:09Z</dcterms:created>
  <dcterms:modified xsi:type="dcterms:W3CDTF">2020-03-10T11:01:12Z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2020-03-10T00:00:00Z</vt:filetime>
  </property>
</Properties>
</file>